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60" r:id="rId4"/>
    <p:sldId id="257" r:id="rId5"/>
    <p:sldId id="261" r:id="rId6"/>
    <p:sldId id="263" r:id="rId7"/>
    <p:sldId id="264" r:id="rId8"/>
    <p:sldId id="267" r:id="rId9"/>
    <p:sldId id="269" r:id="rId10"/>
    <p:sldId id="282" r:id="rId11"/>
    <p:sldId id="273" r:id="rId12"/>
    <p:sldId id="274" r:id="rId13"/>
    <p:sldId id="275" r:id="rId14"/>
    <p:sldId id="276" r:id="rId15"/>
    <p:sldId id="277" r:id="rId16"/>
    <p:sldId id="278" r:id="rId17"/>
    <p:sldId id="284" r:id="rId18"/>
    <p:sldId id="283" r:id="rId19"/>
    <p:sldId id="279" r:id="rId20"/>
    <p:sldId id="281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9EB9617-C66D-4EE0-975B-2C7C25A04D59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06B1382-5E90-4AE0-B4FD-835C2E0A35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EB9617-C66D-4EE0-975B-2C7C25A04D59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6B1382-5E90-4AE0-B4FD-835C2E0A35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9EB9617-C66D-4EE0-975B-2C7C25A04D59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06B1382-5E90-4AE0-B4FD-835C2E0A35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EB9617-C66D-4EE0-975B-2C7C25A04D59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6B1382-5E90-4AE0-B4FD-835C2E0A35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9EB9617-C66D-4EE0-975B-2C7C25A04D59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06B1382-5E90-4AE0-B4FD-835C2E0A35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EB9617-C66D-4EE0-975B-2C7C25A04D59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6B1382-5E90-4AE0-B4FD-835C2E0A35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EB9617-C66D-4EE0-975B-2C7C25A04D59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6B1382-5E90-4AE0-B4FD-835C2E0A35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EB9617-C66D-4EE0-975B-2C7C25A04D59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6B1382-5E90-4AE0-B4FD-835C2E0A35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9EB9617-C66D-4EE0-975B-2C7C25A04D59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6B1382-5E90-4AE0-B4FD-835C2E0A35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EB9617-C66D-4EE0-975B-2C7C25A04D59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6B1382-5E90-4AE0-B4FD-835C2E0A35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EB9617-C66D-4EE0-975B-2C7C25A04D59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6B1382-5E90-4AE0-B4FD-835C2E0A35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9EB9617-C66D-4EE0-975B-2C7C25A04D59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06B1382-5E90-4AE0-B4FD-835C2E0A354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ipe dir="d"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Engaging Students in the Assessment Process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Misty </a:t>
            </a:r>
            <a:r>
              <a:rPr lang="en-US" dirty="0" err="1" smtClean="0"/>
              <a:t>Beair</a:t>
            </a:r>
            <a:endParaRPr lang="en-US" dirty="0" smtClean="0"/>
          </a:p>
          <a:p>
            <a:r>
              <a:rPr lang="en-US" dirty="0" smtClean="0"/>
              <a:t>Special Education Director</a:t>
            </a:r>
          </a:p>
          <a:p>
            <a:r>
              <a:rPr lang="en-US" dirty="0" smtClean="0"/>
              <a:t>Wayne Community Schools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spent a significant amount of time defining our purpose for </a:t>
            </a:r>
            <a:r>
              <a:rPr lang="en-US" dirty="0" smtClean="0"/>
              <a:t>every assessment that we give.  That </a:t>
            </a:r>
            <a:r>
              <a:rPr lang="en-US" dirty="0" smtClean="0"/>
              <a:t>information was relayed to teachers, parents, community members AND our students!!</a:t>
            </a:r>
          </a:p>
          <a:p>
            <a:r>
              <a:rPr lang="en-US" dirty="0" smtClean="0"/>
              <a:t>Our best investment of time has been educating our students!!!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did we get our students on board?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students in grades 3-11 were taught about MAP tests and how to interpret their results</a:t>
            </a:r>
          </a:p>
          <a:p>
            <a:r>
              <a:rPr lang="en-US" dirty="0" smtClean="0"/>
              <a:t>Kids in grades 3-8 participate in student led conferences.  They were each in charge of explaining their testing results to their parents.  THEY DID GREAT!!!</a:t>
            </a:r>
          </a:p>
          <a:p>
            <a:r>
              <a:rPr lang="en-US" dirty="0" smtClean="0"/>
              <a:t>DATA CARDS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taught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RIT score (or any test score) is a way to measure growth.</a:t>
            </a:r>
          </a:p>
          <a:p>
            <a:pPr lvl="1"/>
            <a:r>
              <a:rPr lang="en-US" dirty="0" smtClean="0"/>
              <a:t>A test score is a picture of how you “measured up” that day.</a:t>
            </a:r>
          </a:p>
          <a:p>
            <a:pPr lvl="1"/>
            <a:r>
              <a:rPr lang="en-US" dirty="0" smtClean="0"/>
              <a:t>An accurate test score can only be measured if you “stand tall” (aka….try your best)</a:t>
            </a:r>
          </a:p>
          <a:p>
            <a:pPr lvl="1"/>
            <a:r>
              <a:rPr lang="en-US" dirty="0" smtClean="0"/>
              <a:t>A test score CAN NOT determine what you will become or how far you will go in life.</a:t>
            </a:r>
          </a:p>
          <a:p>
            <a:pPr lvl="1"/>
            <a:r>
              <a:rPr lang="en-US" dirty="0" smtClean="0"/>
              <a:t>A test score CAN tell you if you are growing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taught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Educational growth should be thought of just like your actual growth!</a:t>
            </a:r>
          </a:p>
          <a:p>
            <a:pPr lvl="1"/>
            <a:r>
              <a:rPr lang="en-US" dirty="0" smtClean="0"/>
              <a:t>Your height today does not tell us how tall you will be!</a:t>
            </a:r>
          </a:p>
          <a:p>
            <a:pPr lvl="2"/>
            <a:r>
              <a:rPr lang="en-US" dirty="0" smtClean="0"/>
              <a:t>We used the junior high kids as an example.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An Educational GROWTH Chart Look like?</a:t>
            </a:r>
            <a:endParaRPr lang="en-US" dirty="0"/>
          </a:p>
        </p:txBody>
      </p:sp>
      <p:pic>
        <p:nvPicPr>
          <p:cNvPr id="4" name="Content Placeholder 3" descr="cha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7596" y="1676400"/>
            <a:ext cx="6998208" cy="4013232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Parent Teacher Conferences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Kids were able to explain what “educational growth” was</a:t>
            </a:r>
          </a:p>
          <a:p>
            <a:r>
              <a:rPr lang="en-US" dirty="0" smtClean="0"/>
              <a:t>Teachers were present to answer questions that students might not be able to answer</a:t>
            </a:r>
          </a:p>
          <a:p>
            <a:r>
              <a:rPr lang="en-US" dirty="0" smtClean="0"/>
              <a:t>Teachers, students, and parents had genuine conversations about testing that put GROWTH as the priority – not grades!!!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Data Card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Immediate feedback</a:t>
            </a:r>
          </a:p>
          <a:p>
            <a:r>
              <a:rPr lang="en-US" dirty="0" smtClean="0"/>
              <a:t>Intrinsic Motivation</a:t>
            </a:r>
          </a:p>
          <a:p>
            <a:pPr lvl="1"/>
            <a:r>
              <a:rPr lang="en-US" dirty="0" smtClean="0"/>
              <a:t>Kids want to beat their “high score”</a:t>
            </a:r>
          </a:p>
          <a:p>
            <a:r>
              <a:rPr lang="en-US" dirty="0" smtClean="0"/>
              <a:t>Teachers </a:t>
            </a:r>
            <a:r>
              <a:rPr lang="en-US" dirty="0" smtClean="0"/>
              <a:t>have a quick and easy reference card</a:t>
            </a:r>
          </a:p>
          <a:p>
            <a:endParaRPr lang="en-US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Data Card</a:t>
            </a:r>
            <a:endParaRPr lang="en-US" dirty="0"/>
          </a:p>
        </p:txBody>
      </p:sp>
      <p:pic>
        <p:nvPicPr>
          <p:cNvPr id="4" name="Content Placeholder 3" descr="student-car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5400" y="1524000"/>
            <a:ext cx="5035080" cy="4608769"/>
          </a:xfrm>
        </p:spPr>
      </p:pic>
    </p:spTree>
  </p:cSld>
  <p:clrMapOvr>
    <a:masterClrMapping/>
  </p:clrMapOvr>
  <p:transition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it FIT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389874" y="1609725"/>
            <a:ext cx="5373651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it FIT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Kids should not view a test score as “good” or “bad”</a:t>
            </a:r>
          </a:p>
          <a:p>
            <a:pPr lvl="1"/>
            <a:r>
              <a:rPr lang="en-US" dirty="0" smtClean="0"/>
              <a:t>“Show what you know”</a:t>
            </a:r>
          </a:p>
          <a:p>
            <a:r>
              <a:rPr lang="en-US" dirty="0" smtClean="0"/>
              <a:t>Kids will develop their perception of testing based on how you present it</a:t>
            </a:r>
          </a:p>
          <a:p>
            <a:r>
              <a:rPr lang="en-US" dirty="0" smtClean="0"/>
              <a:t>Testing should not be a “One Size Fits All” mentality</a:t>
            </a:r>
          </a:p>
          <a:p>
            <a:r>
              <a:rPr lang="en-US" dirty="0" smtClean="0"/>
              <a:t>Do what it takes to make it “Fit” for your district!</a:t>
            </a:r>
          </a:p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we worried about?</a:t>
            </a:r>
            <a:endParaRPr lang="en-US" dirty="0"/>
          </a:p>
        </p:txBody>
      </p:sp>
      <p:pic>
        <p:nvPicPr>
          <p:cNvPr id="4" name="Content Placeholder 3" descr="http://www.wou.edu/education/teacher_ed/esol_bilingual/teacher-studen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1676580"/>
            <a:ext cx="7239000" cy="4712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>
                <a:latin typeface="Kozuka Gothic Pr6N L" pitchFamily="34" charset="-128"/>
                <a:ea typeface="Kozuka Gothic Pr6N L" pitchFamily="34" charset="-128"/>
              </a:rPr>
              <a:t>Testing a child will never increase their knowledge, just like measuring them won’t make them taller.   What testing does do is measure progress over time.  Monitoring a child’s progress is the most effective way to know if we are giving them what they need to grow. </a:t>
            </a:r>
            <a:endParaRPr lang="en-US" sz="3200" dirty="0">
              <a:latin typeface="Kozuka Gothic Pr6N L" pitchFamily="34" charset="-128"/>
              <a:ea typeface="Kozuka Gothic Pr6N L" pitchFamily="34" charset="-12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00" y="1905000"/>
            <a:ext cx="3886200" cy="2819400"/>
          </a:xfrm>
        </p:spPr>
        <p:txBody>
          <a:bodyPr>
            <a:normAutofit/>
          </a:bodyPr>
          <a:lstStyle/>
          <a:p>
            <a:r>
              <a:rPr lang="en-US" dirty="0" smtClean="0"/>
              <a:t>ALL KIDS LOVE SCHOOL….AND CAN’T WAIT TO BE TESTED!!</a:t>
            </a:r>
            <a:endParaRPr lang="en-US" dirty="0"/>
          </a:p>
        </p:txBody>
      </p:sp>
      <p:pic>
        <p:nvPicPr>
          <p:cNvPr id="4" name="Picture 2" descr="http://www.autoinsurancequotes4free.com/images/article_images/goodstudentdiscoun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609600"/>
            <a:ext cx="402928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657600"/>
            <a:ext cx="4038600" cy="2689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are really seeing…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4" name="Picture 4" descr="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954212"/>
            <a:ext cx="5943600" cy="383381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http://www.makinitinmichigan.com/images/cheating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00200" y="457200"/>
            <a:ext cx="2057400" cy="2857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Picture 2" descr="http://a.bebo.com/app-image/6440813167/6440536889/PROFILE/i.idlestudios.com/img/q/u/08/03/26/47056408-lon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457200"/>
            <a:ext cx="2372810" cy="31242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Picture 2" descr="http://www.catalyst-lps.com/images/disrespectingteachers/pic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3733800"/>
            <a:ext cx="3886200" cy="29146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Our job is to find the answer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70350" y="2902885"/>
            <a:ext cx="7212699" cy="226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Something to think about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“Don’t constantly stress about test scores.  We have to stop sending the message to our students that the purpose of learning is to take a test.”</a:t>
            </a:r>
          </a:p>
          <a:p>
            <a:pPr lvl="3"/>
            <a:r>
              <a:rPr lang="en-US" dirty="0" smtClean="0"/>
              <a:t>Ron Clark in “The End of Molasses Classes</a:t>
            </a:r>
          </a:p>
          <a:p>
            <a:pPr lvl="3">
              <a:buNone/>
            </a:pPr>
            <a:endParaRPr lang="en-US" dirty="0"/>
          </a:p>
          <a:p>
            <a:pPr lvl="3">
              <a:buNone/>
            </a:pPr>
            <a:endParaRPr lang="en-US" dirty="0" smtClean="0"/>
          </a:p>
          <a:p>
            <a:r>
              <a:rPr lang="en-US" dirty="0" smtClean="0"/>
              <a:t>Kids need to know that a test does not equal an education. It is simply a way to measure growth!!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we found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kids didn’t care about testing because…</a:t>
            </a:r>
          </a:p>
          <a:p>
            <a:pPr lvl="1"/>
            <a:r>
              <a:rPr lang="en-US" dirty="0" smtClean="0"/>
              <a:t>Tests were done to them – not for them</a:t>
            </a:r>
          </a:p>
          <a:p>
            <a:pPr lvl="1"/>
            <a:r>
              <a:rPr lang="en-US" dirty="0" smtClean="0"/>
              <a:t>We tested kids to know how the teachers were doing</a:t>
            </a:r>
          </a:p>
          <a:p>
            <a:pPr lvl="1"/>
            <a:r>
              <a:rPr lang="en-US" dirty="0" smtClean="0"/>
              <a:t>Results were not shared in a timely manner</a:t>
            </a:r>
          </a:p>
          <a:p>
            <a:pPr lvl="1"/>
            <a:r>
              <a:rPr lang="en-US" dirty="0" smtClean="0"/>
              <a:t>Parents were confused on the purpose of each of the tests their children were involved in so it wasn’t being talked about at </a:t>
            </a:r>
            <a:r>
              <a:rPr lang="en-US" dirty="0" smtClean="0"/>
              <a:t>home.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– try Again…..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Despite my excitement for MAP testing – kids still were not buying in.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Time to go back to the drawing board</a:t>
            </a:r>
          </a:p>
          <a:p>
            <a:pPr lvl="1"/>
            <a:r>
              <a:rPr lang="en-US" dirty="0" smtClean="0"/>
              <a:t>What was our purpose?</a:t>
            </a:r>
          </a:p>
          <a:p>
            <a:pPr lvl="1"/>
            <a:r>
              <a:rPr lang="en-US" dirty="0" smtClean="0"/>
              <a:t>How do we make kids “WANT” to test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453</TotalTime>
  <Words>640</Words>
  <Application>Microsoft Office PowerPoint</Application>
  <PresentationFormat>On-screen Show (4:3)</PresentationFormat>
  <Paragraphs>63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Opulent</vt:lpstr>
      <vt:lpstr>Engaging Students in the Assessment Process</vt:lpstr>
      <vt:lpstr>What are we worried about?</vt:lpstr>
      <vt:lpstr>ALL KIDS LOVE SCHOOL….AND CAN’T WAIT TO BE TESTED!!</vt:lpstr>
      <vt:lpstr>What we are really seeing…</vt:lpstr>
      <vt:lpstr>Slide 5</vt:lpstr>
      <vt:lpstr>Our job is to find the answer</vt:lpstr>
      <vt:lpstr>Something to think about</vt:lpstr>
      <vt:lpstr>Problems we found</vt:lpstr>
      <vt:lpstr>Try – try Again…..</vt:lpstr>
      <vt:lpstr>Purpose</vt:lpstr>
      <vt:lpstr>How did we get our students on board?</vt:lpstr>
      <vt:lpstr>What we taught </vt:lpstr>
      <vt:lpstr>What we taught</vt:lpstr>
      <vt:lpstr>What does An Educational GROWTH Chart Look like?</vt:lpstr>
      <vt:lpstr>Parent Teacher Conferences</vt:lpstr>
      <vt:lpstr>The Data Card</vt:lpstr>
      <vt:lpstr>The Data Card</vt:lpstr>
      <vt:lpstr>Making it FIT</vt:lpstr>
      <vt:lpstr>Making it FIT</vt:lpstr>
      <vt:lpstr>Questions?</vt:lpstr>
    </vt:vector>
  </TitlesOfParts>
  <Company>Wayne Community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Engaging Students in the Assessment Process</dc:title>
  <dc:creator>mibeair1</dc:creator>
  <cp:lastModifiedBy>mibeair1</cp:lastModifiedBy>
  <cp:revision>52</cp:revision>
  <dcterms:created xsi:type="dcterms:W3CDTF">2012-01-22T23:23:48Z</dcterms:created>
  <dcterms:modified xsi:type="dcterms:W3CDTF">2012-02-29T17:49:49Z</dcterms:modified>
</cp:coreProperties>
</file>